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68"/>
    <p:restoredTop sz="94660"/>
  </p:normalViewPr>
  <p:slideViewPr>
    <p:cSldViewPr snapToGrid="0">
      <p:cViewPr varScale="1">
        <p:scale>
          <a:sx n="214" d="100"/>
          <a:sy n="214" d="100"/>
        </p:scale>
        <p:origin x="15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bee, Kyle" userId="fe7dc999-1fed-49a0-ad5f-78e1a12bba62" providerId="ADAL" clId="{49DC76F9-053B-414B-8D9C-740983D28B5E}"/>
    <pc:docChg chg="undo custSel modSld modMainMaster">
      <pc:chgData name="Scobee, Kyle" userId="fe7dc999-1fed-49a0-ad5f-78e1a12bba62" providerId="ADAL" clId="{49DC76F9-053B-414B-8D9C-740983D28B5E}" dt="2025-06-05T12:59:24.161" v="26" actId="478"/>
      <pc:docMkLst>
        <pc:docMk/>
      </pc:docMkLst>
      <pc:sldChg chg="delSp modSp mod modClrScheme chgLayout">
        <pc:chgData name="Scobee, Kyle" userId="fe7dc999-1fed-49a0-ad5f-78e1a12bba62" providerId="ADAL" clId="{49DC76F9-053B-414B-8D9C-740983D28B5E}" dt="2025-06-05T12:59:24.161" v="26" actId="478"/>
        <pc:sldMkLst>
          <pc:docMk/>
          <pc:sldMk cId="2916201089" sldId="326"/>
        </pc:sldMkLst>
        <pc:spChg chg="mod ord">
          <ac:chgData name="Scobee, Kyle" userId="fe7dc999-1fed-49a0-ad5f-78e1a12bba62" providerId="ADAL" clId="{49DC76F9-053B-414B-8D9C-740983D28B5E}" dt="2025-06-05T12:59:21.886" v="25" actId="1076"/>
          <ac:spMkLst>
            <pc:docMk/>
            <pc:sldMk cId="2916201089" sldId="326"/>
            <ac:spMk id="2" creationId="{09BD7C73-15F2-8A33-960F-52876D5F436A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3" creationId="{6414FF01-B984-BA29-0FBF-A777DE3BB38A}"/>
          </ac:spMkLst>
        </pc:spChg>
        <pc:spChg chg="mod or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4" creationId="{91E440D0-A89D-536C-C5F2-497D77CC7A61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5" creationId="{36C091D0-7CF7-857D-0E4F-BEE4E0AD932A}"/>
          </ac:spMkLst>
        </pc:spChg>
        <pc:spChg chg="del mod">
          <ac:chgData name="Scobee, Kyle" userId="fe7dc999-1fed-49a0-ad5f-78e1a12bba62" providerId="ADAL" clId="{49DC76F9-053B-414B-8D9C-740983D28B5E}" dt="2025-06-05T12:59:24.161" v="26" actId="478"/>
          <ac:spMkLst>
            <pc:docMk/>
            <pc:sldMk cId="2916201089" sldId="326"/>
            <ac:spMk id="6" creationId="{9C9AEEFE-9CB1-8277-B968-8895063B6A3B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7" creationId="{93BE8012-92F6-7E54-1D91-7EB03DEF2216}"/>
          </ac:spMkLst>
        </pc:spChg>
        <pc:spChg chg="del mod">
          <ac:chgData name="Scobee, Kyle" userId="fe7dc999-1fed-49a0-ad5f-78e1a12bba62" providerId="ADAL" clId="{49DC76F9-053B-414B-8D9C-740983D28B5E}" dt="2025-06-05T12:59:15.193" v="23" actId="478"/>
          <ac:spMkLst>
            <pc:docMk/>
            <pc:sldMk cId="2916201089" sldId="326"/>
            <ac:spMk id="37" creationId="{34C06A6A-5F25-99D8-7BD0-AFA79AF2139F}"/>
          </ac:spMkLst>
        </pc:spChg>
        <pc:spChg chg="del mod">
          <ac:chgData name="Scobee, Kyle" userId="fe7dc999-1fed-49a0-ad5f-78e1a12bba62" providerId="ADAL" clId="{49DC76F9-053B-414B-8D9C-740983D28B5E}" dt="2025-06-05T12:58:50.452" v="19" actId="478"/>
          <ac:spMkLst>
            <pc:docMk/>
            <pc:sldMk cId="2916201089" sldId="326"/>
            <ac:spMk id="42" creationId="{00E26326-A6AB-0A55-5D2E-5047923F0107}"/>
          </ac:spMkLst>
        </pc:spChg>
        <pc:picChg chg="del mod">
          <ac:chgData name="Scobee, Kyle" userId="fe7dc999-1fed-49a0-ad5f-78e1a12bba62" providerId="ADAL" clId="{49DC76F9-053B-414B-8D9C-740983D28B5E}" dt="2025-06-05T12:59:15.193" v="23" actId="478"/>
          <ac:picMkLst>
            <pc:docMk/>
            <pc:sldMk cId="2916201089" sldId="326"/>
            <ac:picMk id="49" creationId="{53266E17-55C1-D69A-EA57-93E60BAE6515}"/>
          </ac:picMkLst>
        </pc:picChg>
      </pc:sldChg>
      <pc:sldMasterChg chg="modSldLayout">
        <pc:chgData name="Scobee, Kyle" userId="fe7dc999-1fed-49a0-ad5f-78e1a12bba62" providerId="ADAL" clId="{49DC76F9-053B-414B-8D9C-740983D28B5E}" dt="2025-06-05T12:58:07.071" v="8"/>
        <pc:sldMasterMkLst>
          <pc:docMk/>
          <pc:sldMasterMk cId="835336367" sldId="2147485117"/>
        </pc:sldMasterMkLst>
        <pc:sldLayoutChg chg="addSp delSp modSp mod">
          <pc:chgData name="Scobee, Kyle" userId="fe7dc999-1fed-49a0-ad5f-78e1a12bba62" providerId="ADAL" clId="{49DC76F9-053B-414B-8D9C-740983D28B5E}" dt="2025-06-05T12:58:07.071" v="8"/>
          <pc:sldLayoutMkLst>
            <pc:docMk/>
            <pc:sldMasterMk cId="835336367" sldId="2147485117"/>
            <pc:sldLayoutMk cId="4248801636" sldId="2147485255"/>
          </pc:sldLayoutMkLst>
          <pc:spChg chg="del">
            <ac:chgData name="Scobee, Kyle" userId="fe7dc999-1fed-49a0-ad5f-78e1a12bba62" providerId="ADAL" clId="{49DC76F9-053B-414B-8D9C-740983D28B5E}" dt="2025-06-05T12:57:24.886" v="0" actId="478"/>
            <ac:spMkLst>
              <pc:docMk/>
              <pc:sldMasterMk cId="835336367" sldId="2147485117"/>
              <pc:sldLayoutMk cId="4248801636" sldId="2147485255"/>
              <ac:spMk id="2" creationId="{3B8BA228-C5CD-E096-B509-A87C028D7A69}"/>
            </ac:spMkLst>
          </pc:spChg>
          <pc:spChg chg="del">
            <ac:chgData name="Scobee, Kyle" userId="fe7dc999-1fed-49a0-ad5f-78e1a12bba62" providerId="ADAL" clId="{49DC76F9-053B-414B-8D9C-740983D28B5E}" dt="2025-06-05T12:57:29.243" v="2" actId="478"/>
            <ac:spMkLst>
              <pc:docMk/>
              <pc:sldMasterMk cId="835336367" sldId="2147485117"/>
              <pc:sldLayoutMk cId="4248801636" sldId="2147485255"/>
              <ac:spMk id="3" creationId="{956ABE40-D2CE-C226-225B-2DF991242D23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4" creationId="{B2B4902E-83AE-DFAE-FB2D-C5AAC10A8193}"/>
            </ac:spMkLst>
          </pc:spChg>
          <pc:spChg chg="add del mod">
            <ac:chgData name="Scobee, Kyle" userId="fe7dc999-1fed-49a0-ad5f-78e1a12bba62" providerId="ADAL" clId="{49DC76F9-053B-414B-8D9C-740983D28B5E}" dt="2025-06-05T12:58:07.071" v="8"/>
            <ac:spMkLst>
              <pc:docMk/>
              <pc:sldMasterMk cId="835336367" sldId="2147485117"/>
              <pc:sldLayoutMk cId="4248801636" sldId="2147485255"/>
              <ac:spMk id="5" creationId="{8306793A-5DA2-7975-320A-50E0A0A7E0E6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6" creationId="{F059FBA2-F353-84F6-E090-FF1952420E92}"/>
            </ac:spMkLst>
          </pc:spChg>
          <pc:spChg chg="add mod">
            <ac:chgData name="Scobee, Kyle" userId="fe7dc999-1fed-49a0-ad5f-78e1a12bba62" providerId="ADAL" clId="{49DC76F9-053B-414B-8D9C-740983D28B5E}" dt="2025-06-05T12:57:45.865" v="5"/>
            <ac:spMkLst>
              <pc:docMk/>
              <pc:sldMasterMk cId="835336367" sldId="2147485117"/>
              <pc:sldLayoutMk cId="4248801636" sldId="2147485255"/>
              <ac:spMk id="8" creationId="{C3E9D49A-9C1D-ADFD-E0F1-55D1319A4BA0}"/>
            </ac:spMkLst>
          </pc:spChg>
          <pc:spChg chg="add mod">
            <ac:chgData name="Scobee, Kyle" userId="fe7dc999-1fed-49a0-ad5f-78e1a12bba62" providerId="ADAL" clId="{49DC76F9-053B-414B-8D9C-740983D28B5E}" dt="2025-06-05T12:58:04.950" v="7"/>
            <ac:spMkLst>
              <pc:docMk/>
              <pc:sldMasterMk cId="835336367" sldId="2147485117"/>
              <pc:sldLayoutMk cId="4248801636" sldId="2147485255"/>
              <ac:spMk id="9" creationId="{9CCC2454-ABC6-A3C3-D74A-5617FC9A1E80}"/>
            </ac:spMkLst>
          </pc:spChg>
          <pc:picChg chg="add mod">
            <ac:chgData name="Scobee, Kyle" userId="fe7dc999-1fed-49a0-ad5f-78e1a12bba62" providerId="ADAL" clId="{49DC76F9-053B-414B-8D9C-740983D28B5E}" dt="2025-06-05T12:57:25.443" v="1"/>
            <ac:picMkLst>
              <pc:docMk/>
              <pc:sldMasterMk cId="835336367" sldId="2147485117"/>
              <pc:sldLayoutMk cId="4248801636" sldId="2147485255"/>
              <ac:picMk id="7" creationId="{D14EC2E1-6018-1F28-C71A-1CE5666C310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8/13/25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8/13/25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544" y="2247275"/>
            <a:ext cx="5126037" cy="1225335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Situation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7676B"/>
                </a:solidFill>
                <a:cs typeface="Henderson BCG Mod Light" panose="02060403040403060203" pitchFamily="18" charset="77"/>
              </a:rPr>
              <a:t>Client </a:t>
            </a:r>
            <a:r>
              <a:rPr lang="en-US" sz="1400" dirty="0" err="1">
                <a:solidFill>
                  <a:srgbClr val="67676B"/>
                </a:solidFill>
                <a:cs typeface="Henderson BCG Mod Light" panose="02060403040403060203" pitchFamily="18" charset="77"/>
              </a:rPr>
              <a:t>PowerCo</a:t>
            </a:r>
            <a:r>
              <a:rPr lang="en-US" sz="1400" dirty="0">
                <a:solidFill>
                  <a:srgbClr val="67676B"/>
                </a:solidFill>
                <a:cs typeface="Henderson BCG Mod Light" panose="02060403040403060203" pitchFamily="18" charset="77"/>
              </a:rPr>
              <a:t> - a major gas and electricity utility who is concerned about losing customers. The industry has the characteristic of high price sensitivity due to similarity in products.</a:t>
            </a:r>
          </a:p>
          <a:p>
            <a:pPr>
              <a:buClr>
                <a:schemeClr val="tx1"/>
              </a:buClr>
              <a:buNone/>
            </a:pP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6095999" y="515814"/>
            <a:ext cx="5126492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Solution</a:t>
            </a:r>
            <a:endParaRPr lang="en-US" sz="1800" dirty="0">
              <a:solidFill>
                <a:srgbClr val="02776E"/>
              </a:solidFill>
              <a:cs typeface="Henderson BCG Mod Light" panose="02060403040403060203" pitchFamily="18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We recommend three steps in the upcoming years. First, deploy an early warning system that predicts churning clients; second, based on the output of the system, run targeted retention campaigns to encourage consumption. At last, redesign pricing strategy to stabilize price variation in face of high customer price sensitivity.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5089" y="3645216"/>
            <a:ext cx="5126492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Complication</a:t>
            </a:r>
          </a:p>
          <a:p>
            <a:pPr>
              <a:buClr>
                <a:srgbClr val="01776E"/>
              </a:buClr>
              <a:buNone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The problem is that the client is losing customers, so we suggest them to make strategic plans to retain existing customers and increase the stickiness of new customers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6095999" y="4956595"/>
            <a:ext cx="5126492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Question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We hypothesized that customer price sensitivity impact client churn.</a:t>
            </a:r>
          </a:p>
          <a:p>
            <a:pPr marL="393750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D53A8-9706-DE56-A80D-CBDA8463232C}"/>
              </a:ext>
            </a:extLst>
          </p:cNvPr>
          <p:cNvSpPr txBox="1"/>
          <p:nvPr/>
        </p:nvSpPr>
        <p:spPr>
          <a:xfrm>
            <a:off x="3188525" y="3669475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137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Henderson BCG Mod Light</vt:lpstr>
      <vt:lpstr>Henderson BCG Sans</vt:lpstr>
      <vt:lpstr>Henderson BCG Sans Light</vt:lpstr>
      <vt:lpstr>Arial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Wang, Yifan</cp:lastModifiedBy>
  <cp:revision>3</cp:revision>
  <cp:lastPrinted>2016-04-06T18:59:25Z</cp:lastPrinted>
  <dcterms:created xsi:type="dcterms:W3CDTF">2016-11-04T11:46:04Z</dcterms:created>
  <dcterms:modified xsi:type="dcterms:W3CDTF">2025-08-13T21:44:10Z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